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nva Sans" panose="020B0604020202020204" charset="0"/>
      <p:regular r:id="rId28"/>
    </p:embeddedFont>
    <p:embeddedFont>
      <p:font typeface="Canva Sans Bold" panose="020B0604020202020204" charset="0"/>
      <p:regular r:id="rId29"/>
    </p:embeddedFont>
    <p:embeddedFont>
      <p:font typeface="HK Grotesk Bold" panose="020B0604020202020204" charset="0"/>
      <p:regular r:id="rId30"/>
    </p:embeddedFont>
    <p:embeddedFont>
      <p:font typeface="HK Grotesk Medium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75" d="100"/>
          <a:sy n="75" d="100"/>
        </p:scale>
        <p:origin x="4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svg>
</file>

<file path=ppt/media/image24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iiitaphyd-my.sharepoint.com/:f:/g/personal/sannidhya_gupta_research_iiit_ac_in/EgJ9QPLAHIZBlJ_w_0Rzy9MBTH6wiUdICGOZ3w0bH5IflA?e=EknYz6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4.jpe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7223649" y="1028700"/>
            <a:ext cx="35651" cy="114212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8231390"/>
            <a:chOff x="0" y="0"/>
            <a:chExt cx="5345875" cy="216793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45875" cy="2167938"/>
            </a:xfrm>
            <a:custGeom>
              <a:avLst/>
              <a:gdLst/>
              <a:ahLst/>
              <a:cxnLst/>
              <a:rect l="l" t="t" r="r" b="b"/>
              <a:pathLst>
                <a:path w="5345875" h="2167938">
                  <a:moveTo>
                    <a:pt x="0" y="0"/>
                  </a:moveTo>
                  <a:lnTo>
                    <a:pt x="5345875" y="0"/>
                  </a:lnTo>
                  <a:lnTo>
                    <a:pt x="5345875" y="2167938"/>
                  </a:lnTo>
                  <a:lnTo>
                    <a:pt x="0" y="2167938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47625"/>
              <a:ext cx="8128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992041" y="1207871"/>
            <a:ext cx="14083480" cy="5944047"/>
            <a:chOff x="0" y="0"/>
            <a:chExt cx="3709229" cy="156551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709229" cy="1565510"/>
            </a:xfrm>
            <a:custGeom>
              <a:avLst/>
              <a:gdLst/>
              <a:ahLst/>
              <a:cxnLst/>
              <a:rect l="l" t="t" r="r" b="b"/>
              <a:pathLst>
                <a:path w="3709229" h="1565510">
                  <a:moveTo>
                    <a:pt x="0" y="0"/>
                  </a:moveTo>
                  <a:lnTo>
                    <a:pt x="3709229" y="0"/>
                  </a:lnTo>
                  <a:lnTo>
                    <a:pt x="3709229" y="1565510"/>
                  </a:lnTo>
                  <a:lnTo>
                    <a:pt x="0" y="15655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>
              <a:solidFill>
                <a:srgbClr val="FFFFFF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8128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3291732" y="2079051"/>
            <a:ext cx="11704537" cy="2802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en-US" sz="11000">
                <a:solidFill>
                  <a:srgbClr val="FFFFFF"/>
                </a:solidFill>
                <a:latin typeface="HK Grotesk Bold"/>
              </a:rPr>
              <a:t>ELECTRONICS</a:t>
            </a:r>
          </a:p>
          <a:p>
            <a:pPr algn="ctr">
              <a:lnSpc>
                <a:spcPts val="10780"/>
              </a:lnSpc>
            </a:pPr>
            <a:r>
              <a:rPr lang="en-US" sz="11000">
                <a:solidFill>
                  <a:srgbClr val="FFFFFF"/>
                </a:solidFill>
                <a:latin typeface="HK Grotesk Bold"/>
              </a:rPr>
              <a:t>WORKSHOP 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60317" y="8826510"/>
            <a:ext cx="4494641" cy="815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HK Grotesk Medium"/>
              </a:rPr>
              <a:t>Sannidhya Gupta   2021112012</a:t>
            </a:r>
          </a:p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HK Grotesk Medium"/>
              </a:rPr>
              <a:t>Vinkesh Bansal   2021102020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291732" y="4929567"/>
            <a:ext cx="11704537" cy="314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52"/>
              </a:lnSpc>
            </a:pPr>
            <a:r>
              <a:rPr lang="en-US" sz="2400">
                <a:solidFill>
                  <a:srgbClr val="A6A6A6"/>
                </a:solidFill>
                <a:latin typeface="HK Grotesk Bold"/>
              </a:rPr>
              <a:t>SPRING 2023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291732" y="5291898"/>
            <a:ext cx="11704537" cy="314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52"/>
              </a:lnSpc>
            </a:pPr>
            <a:r>
              <a:rPr lang="en-US" sz="2400">
                <a:solidFill>
                  <a:srgbClr val="A6A6A6"/>
                </a:solidFill>
                <a:latin typeface="HK Grotesk Bold"/>
              </a:rPr>
              <a:t>UG 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01015" y="5563026"/>
            <a:ext cx="16485970" cy="896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HK Grotesk Bold"/>
              </a:rPr>
              <a:t>Heart monitoring circuit (ECG, Heart rate)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01015" y="6402497"/>
            <a:ext cx="16485970" cy="497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A6A6A6"/>
                </a:solidFill>
                <a:latin typeface="HK Grotesk Bold"/>
              </a:rPr>
              <a:t>Team 16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94762" y="7850149"/>
            <a:ext cx="1749847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</a:pPr>
            <a:r>
              <a:rPr lang="en-US" sz="1799" u="sng" dirty="0">
                <a:solidFill>
                  <a:schemeClr val="accent5">
                    <a:lumMod val="60000"/>
                    <a:lumOff val="40000"/>
                  </a:schemeClr>
                </a:solidFill>
                <a:latin typeface="Canva Sans"/>
                <a:hlinkClick r:id="rId2" tooltip="https://iiitaphyd-my.sharepoint.com/:f:/g/personal/sannidhya_gupta_research_iiit_ac_in/EgJ9QPLAHIZBlJ_w_0Rzy9MBTH6wiUdICGOZ3w0bH5IflA?e=EknYz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https://iiitaphyd-my.sharepoint.com/:f:/g/personal/sannidhya_gupta_research_iiit_ac_in/EgJ9QPLAHIZBlJ_w_0Rzy9MBTH6wiUdICGOZ3w0bH5IflA?e=EknYz6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7380883"/>
            <a:ext cx="16485970" cy="5057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sz="2899" u="sng" dirty="0">
                <a:solidFill>
                  <a:schemeClr val="bg1"/>
                </a:solidFill>
                <a:latin typeface="HK Grotesk Bold"/>
                <a:hlinkClick r:id="rId2" tooltip="https://iiitaphyd-my.sharepoint.com/:f:/g/personal/sannidhya_gupta_research_iiit_ac_in/EgJ9QPLAHIZBlJ_w_0Rzy9MBTH6wiUdICGOZ3w0bH5IflA?e=EknYz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to one drive folder: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8641752" cy="5421227"/>
          </a:xfrm>
          <a:prstGeom prst="rect">
            <a:avLst/>
          </a:prstGeom>
          <a:solidFill>
            <a:srgbClr val="FFFFFF">
              <a:alpha val="4706"/>
            </a:srgbClr>
          </a:solidFill>
        </p:spPr>
      </p:sp>
      <p:sp>
        <p:nvSpPr>
          <p:cNvPr id="3" name="AutoShape 3"/>
          <p:cNvSpPr/>
          <p:nvPr/>
        </p:nvSpPr>
        <p:spPr>
          <a:xfrm rot="-5400000">
            <a:off x="6250143" y="439815"/>
            <a:ext cx="35651" cy="114212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>
            <a:off x="2161124" y="6482702"/>
            <a:ext cx="14028853" cy="3393423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16744" y="6747634"/>
            <a:ext cx="13454512" cy="2863558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 r="2654"/>
          <a:stretch>
            <a:fillRect/>
          </a:stretch>
        </p:blipFill>
        <p:spPr>
          <a:xfrm>
            <a:off x="509540" y="472315"/>
            <a:ext cx="7666429" cy="447659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8883392" y="672340"/>
            <a:ext cx="8375908" cy="1312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66"/>
              </a:lnSpc>
            </a:pPr>
            <a:r>
              <a:rPr lang="en-US" sz="9965">
                <a:solidFill>
                  <a:srgbClr val="FFFFFF"/>
                </a:solidFill>
                <a:latin typeface="HK Grotesk Bold"/>
              </a:rPr>
              <a:t>Notch Filter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883392" y="2305340"/>
            <a:ext cx="8005344" cy="1703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94"/>
              </a:lnSpc>
            </a:pPr>
            <a:r>
              <a:rPr lang="en-US" sz="4484">
                <a:solidFill>
                  <a:srgbClr val="FFFFFF"/>
                </a:solidFill>
                <a:latin typeface="HK Grotesk Bold"/>
              </a:rPr>
              <a:t>A narrow band reject filter in order to reject the 50Hz noise present in the circuit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7422333" cy="3233421"/>
          </a:xfrm>
          <a:prstGeom prst="rect">
            <a:avLst/>
          </a:prstGeom>
          <a:solidFill>
            <a:srgbClr val="FFFFFF">
              <a:alpha val="4706"/>
            </a:srgbClr>
          </a:solidFill>
        </p:spPr>
      </p:sp>
      <p:sp>
        <p:nvSpPr>
          <p:cNvPr id="3" name="AutoShape 3"/>
          <p:cNvSpPr/>
          <p:nvPr/>
        </p:nvSpPr>
        <p:spPr>
          <a:xfrm rot="-5400000">
            <a:off x="6250143" y="439815"/>
            <a:ext cx="35651" cy="114212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97593" y="993049"/>
            <a:ext cx="16361707" cy="564076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113858" y="5787041"/>
            <a:ext cx="5929178" cy="386314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535691" y="52614"/>
            <a:ext cx="6723609" cy="2042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840"/>
              </a:lnSpc>
            </a:pPr>
            <a:r>
              <a:rPr lang="en-US" sz="8000">
                <a:solidFill>
                  <a:srgbClr val="A6A6A6"/>
                </a:solidFill>
                <a:latin typeface="HK Grotesk Bold"/>
              </a:rPr>
              <a:t>Final Simulation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667077"/>
            <a:ext cx="6723609" cy="2042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40"/>
              </a:lnSpc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Displaying the hearbeat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3564952" y="2666634"/>
            <a:ext cx="1601841" cy="160184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68"/>
                </a:lnSpc>
              </a:pPr>
              <a:r>
                <a:rPr lang="en-US" sz="1600" dirty="0">
                  <a:solidFill>
                    <a:srgbClr val="FFFFFF"/>
                  </a:solidFill>
                  <a:latin typeface="HK Grotesk Bold"/>
                </a:rPr>
                <a:t>Clock</a:t>
              </a:r>
            </a:p>
            <a:p>
              <a:pPr algn="ctr">
                <a:lnSpc>
                  <a:spcPts val="1568"/>
                </a:lnSpc>
              </a:pPr>
              <a:r>
                <a:rPr lang="en-US" sz="1600" dirty="0">
                  <a:solidFill>
                    <a:srgbClr val="FFFFFF"/>
                  </a:solidFill>
                  <a:latin typeface="HK Grotesk Bold"/>
                </a:rPr>
                <a:t>(555 timer)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838427" y="766926"/>
            <a:ext cx="1601841" cy="1652597"/>
            <a:chOff x="0" y="0"/>
            <a:chExt cx="634207" cy="65430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246490" y="0"/>
                  </a:moveTo>
                  <a:lnTo>
                    <a:pt x="387717" y="0"/>
                  </a:lnTo>
                  <a:cubicBezTo>
                    <a:pt x="453090" y="0"/>
                    <a:pt x="515786" y="25969"/>
                    <a:pt x="562012" y="72195"/>
                  </a:cubicBezTo>
                  <a:cubicBezTo>
                    <a:pt x="608238" y="118421"/>
                    <a:pt x="634207" y="181117"/>
                    <a:pt x="634207" y="246490"/>
                  </a:cubicBezTo>
                  <a:lnTo>
                    <a:pt x="634207" y="407812"/>
                  </a:lnTo>
                  <a:cubicBezTo>
                    <a:pt x="634207" y="543945"/>
                    <a:pt x="523850" y="654302"/>
                    <a:pt x="387717" y="654302"/>
                  </a:cubicBezTo>
                  <a:lnTo>
                    <a:pt x="246490" y="654302"/>
                  </a:lnTo>
                  <a:cubicBezTo>
                    <a:pt x="110357" y="654302"/>
                    <a:pt x="0" y="543945"/>
                    <a:pt x="0" y="407812"/>
                  </a:cubicBezTo>
                  <a:lnTo>
                    <a:pt x="0" y="246490"/>
                  </a:lnTo>
                  <a:cubicBezTo>
                    <a:pt x="0" y="110357"/>
                    <a:pt x="110357" y="0"/>
                    <a:pt x="246490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28575"/>
              <a:ext cx="631377" cy="6257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68"/>
                </a:lnSpc>
              </a:pPr>
              <a:r>
                <a:rPr lang="en-US" sz="1600" dirty="0">
                  <a:solidFill>
                    <a:srgbClr val="FFFFFF"/>
                  </a:solidFill>
                  <a:latin typeface="HK Grotesk Bold"/>
                </a:rPr>
                <a:t>Analog to digital conversion</a:t>
              </a:r>
            </a:p>
            <a:p>
              <a:pPr algn="ctr">
                <a:lnSpc>
                  <a:spcPts val="1568"/>
                </a:lnSpc>
              </a:pPr>
              <a:r>
                <a:rPr lang="en-US" sz="1600" dirty="0">
                  <a:solidFill>
                    <a:srgbClr val="FFFFFF"/>
                  </a:solidFill>
                  <a:latin typeface="HK Grotesk Bold"/>
                </a:rPr>
                <a:t>(555 timer)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564952" y="766926"/>
            <a:ext cx="1601841" cy="1859084"/>
            <a:chOff x="0" y="0"/>
            <a:chExt cx="634207" cy="7360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246490" y="0"/>
                  </a:moveTo>
                  <a:lnTo>
                    <a:pt x="387717" y="0"/>
                  </a:lnTo>
                  <a:cubicBezTo>
                    <a:pt x="453090" y="0"/>
                    <a:pt x="515786" y="25969"/>
                    <a:pt x="562012" y="72195"/>
                  </a:cubicBezTo>
                  <a:cubicBezTo>
                    <a:pt x="608238" y="118421"/>
                    <a:pt x="634207" y="181117"/>
                    <a:pt x="634207" y="246490"/>
                  </a:cubicBezTo>
                  <a:lnTo>
                    <a:pt x="634207" y="407812"/>
                  </a:lnTo>
                  <a:cubicBezTo>
                    <a:pt x="634207" y="543945"/>
                    <a:pt x="523850" y="654302"/>
                    <a:pt x="387717" y="654302"/>
                  </a:cubicBezTo>
                  <a:lnTo>
                    <a:pt x="246490" y="654302"/>
                  </a:lnTo>
                  <a:cubicBezTo>
                    <a:pt x="110357" y="654302"/>
                    <a:pt x="0" y="543945"/>
                    <a:pt x="0" y="407812"/>
                  </a:cubicBezTo>
                  <a:lnTo>
                    <a:pt x="0" y="246490"/>
                  </a:lnTo>
                  <a:cubicBezTo>
                    <a:pt x="0" y="110357"/>
                    <a:pt x="110357" y="0"/>
                    <a:pt x="246490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631377" cy="7074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68"/>
                </a:lnSpc>
              </a:pPr>
              <a:r>
                <a:rPr lang="en-US" sz="1600" dirty="0">
                  <a:solidFill>
                    <a:srgbClr val="FFFFFF"/>
                  </a:solidFill>
                  <a:latin typeface="HK Grotesk Bold"/>
                </a:rPr>
                <a:t>Counter (using 4029 IC)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289001" y="766926"/>
            <a:ext cx="1601841" cy="1724770"/>
            <a:chOff x="0" y="0"/>
            <a:chExt cx="634207" cy="68287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246490" y="0"/>
                  </a:moveTo>
                  <a:lnTo>
                    <a:pt x="387717" y="0"/>
                  </a:lnTo>
                  <a:cubicBezTo>
                    <a:pt x="453090" y="0"/>
                    <a:pt x="515786" y="25969"/>
                    <a:pt x="562012" y="72195"/>
                  </a:cubicBezTo>
                  <a:cubicBezTo>
                    <a:pt x="608238" y="118421"/>
                    <a:pt x="634207" y="181117"/>
                    <a:pt x="634207" y="246490"/>
                  </a:cubicBezTo>
                  <a:lnTo>
                    <a:pt x="634207" y="407812"/>
                  </a:lnTo>
                  <a:cubicBezTo>
                    <a:pt x="634207" y="543945"/>
                    <a:pt x="523850" y="654302"/>
                    <a:pt x="387717" y="654302"/>
                  </a:cubicBezTo>
                  <a:lnTo>
                    <a:pt x="246490" y="654302"/>
                  </a:lnTo>
                  <a:cubicBezTo>
                    <a:pt x="110357" y="654302"/>
                    <a:pt x="0" y="543945"/>
                    <a:pt x="0" y="407812"/>
                  </a:cubicBezTo>
                  <a:lnTo>
                    <a:pt x="0" y="246490"/>
                  </a:lnTo>
                  <a:cubicBezTo>
                    <a:pt x="0" y="110357"/>
                    <a:pt x="110357" y="0"/>
                    <a:pt x="246490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28575"/>
              <a:ext cx="634207" cy="6543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68"/>
                </a:lnSpc>
              </a:pPr>
              <a:r>
                <a:rPr lang="en-US" sz="1600" dirty="0">
                  <a:solidFill>
                    <a:srgbClr val="FFFFFF"/>
                  </a:solidFill>
                  <a:latin typeface="HK Grotesk Bold"/>
                </a:rPr>
                <a:t>Display</a:t>
              </a:r>
            </a:p>
            <a:p>
              <a:pPr algn="ctr">
                <a:lnSpc>
                  <a:spcPts val="1568"/>
                </a:lnSpc>
              </a:pPr>
              <a:r>
                <a:rPr lang="en-US" sz="1600" dirty="0">
                  <a:solidFill>
                    <a:srgbClr val="FFFFFF"/>
                  </a:solidFill>
                  <a:latin typeface="HK Grotesk Bold"/>
                </a:rPr>
                <a:t>(Using LEDs as binary bits)</a:t>
              </a:r>
            </a:p>
          </p:txBody>
        </p:sp>
      </p:grpSp>
      <p:sp>
        <p:nvSpPr>
          <p:cNvPr id="15" name="AutoShape 15"/>
          <p:cNvSpPr/>
          <p:nvPr/>
        </p:nvSpPr>
        <p:spPr>
          <a:xfrm flipH="1" flipV="1">
            <a:off x="14365872" y="2419523"/>
            <a:ext cx="0" cy="247111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6" name="AutoShape 16"/>
          <p:cNvSpPr/>
          <p:nvPr/>
        </p:nvSpPr>
        <p:spPr>
          <a:xfrm flipH="1">
            <a:off x="15166793" y="1593224"/>
            <a:ext cx="671635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7" name="AutoShape 17"/>
          <p:cNvSpPr/>
          <p:nvPr/>
        </p:nvSpPr>
        <p:spPr>
          <a:xfrm flipH="1">
            <a:off x="12890842" y="1593224"/>
            <a:ext cx="674109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8" name="TextBox 18"/>
          <p:cNvSpPr txBox="1"/>
          <p:nvPr/>
        </p:nvSpPr>
        <p:spPr>
          <a:xfrm>
            <a:off x="702957" y="2647796"/>
            <a:ext cx="11859559" cy="6953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5141" lvl="1" indent="-412570">
              <a:lnSpc>
                <a:spcPts val="7949"/>
              </a:lnSpc>
              <a:buFont typeface="Arial"/>
              <a:buChar char="•"/>
            </a:pPr>
            <a:r>
              <a:rPr lang="en-US" sz="3821">
                <a:solidFill>
                  <a:srgbClr val="FFFFFF"/>
                </a:solidFill>
                <a:latin typeface="HK Grotesk Medium"/>
              </a:rPr>
              <a:t>ECG signal, obtained in pulses is first converted to square pulses, thus converting the hearbeat into digital domain</a:t>
            </a:r>
          </a:p>
          <a:p>
            <a:pPr marL="825141" lvl="1" indent="-412570">
              <a:lnSpc>
                <a:spcPts val="7949"/>
              </a:lnSpc>
              <a:buFont typeface="Arial"/>
              <a:buChar char="•"/>
            </a:pPr>
            <a:r>
              <a:rPr lang="en-US" sz="3821">
                <a:solidFill>
                  <a:srgbClr val="FFFFFF"/>
                </a:solidFill>
                <a:latin typeface="HK Grotesk Medium"/>
              </a:rPr>
              <a:t>A clock of time period ~ 25 seconds is constructed</a:t>
            </a:r>
          </a:p>
          <a:p>
            <a:pPr marL="825141" lvl="1" indent="-412570">
              <a:lnSpc>
                <a:spcPts val="7949"/>
              </a:lnSpc>
              <a:buFont typeface="Arial"/>
              <a:buChar char="•"/>
            </a:pPr>
            <a:r>
              <a:rPr lang="en-US" sz="3821">
                <a:solidFill>
                  <a:srgbClr val="FFFFFF"/>
                </a:solidFill>
                <a:latin typeface="HK Grotesk Medium"/>
              </a:rPr>
              <a:t>The digital signal is fed into counters after ANDing with the clock. Thus, the counter only counts when clock is 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56636" y="0"/>
            <a:ext cx="3086100" cy="10287000"/>
            <a:chOff x="0" y="0"/>
            <a:chExt cx="81280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47625"/>
              <a:ext cx="8128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28530" y="312112"/>
            <a:ext cx="12211128" cy="1052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40"/>
              </a:lnSpc>
            </a:pPr>
            <a:r>
              <a:rPr lang="en-US" sz="8000">
                <a:solidFill>
                  <a:srgbClr val="171717"/>
                </a:solidFill>
                <a:latin typeface="HK Grotesk Bold"/>
              </a:rPr>
              <a:t>Important points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750535" y="1783241"/>
            <a:ext cx="3799243" cy="1423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171717"/>
                </a:solidFill>
                <a:latin typeface="HK Grotesk Bold"/>
              </a:rPr>
              <a:t>MIN MAX HEARTBEART MEASURABLE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535759" y="1943242"/>
            <a:ext cx="3799243" cy="1045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171717"/>
                </a:solidFill>
                <a:latin typeface="HK Grotesk Medium"/>
              </a:rPr>
              <a:t>0.7Hz to 5Hz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171717"/>
                </a:solidFill>
                <a:latin typeface="HK Grotesk Medium"/>
              </a:rPr>
              <a:t>42bpm to 300bpm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137063" y="4787658"/>
            <a:ext cx="3799243" cy="951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3199">
                <a:solidFill>
                  <a:srgbClr val="171717"/>
                </a:solidFill>
                <a:latin typeface="HK Grotesk Bold"/>
              </a:rPr>
              <a:t>INPUT</a:t>
            </a:r>
          </a:p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171717"/>
                </a:solidFill>
                <a:latin typeface="HK Grotesk Bold"/>
              </a:rPr>
              <a:t>RANGE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94544" y="4184335"/>
            <a:ext cx="3799243" cy="2101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171717"/>
                </a:solidFill>
                <a:latin typeface="HK Grotesk Medium"/>
              </a:rPr>
              <a:t>The ECG has amplitude &lt; 5mVpp, so circuit has been designed for 2mVpp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861003" y="7799361"/>
            <a:ext cx="3799243" cy="951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3199">
                <a:solidFill>
                  <a:srgbClr val="171717"/>
                </a:solidFill>
                <a:latin typeface="HK Grotesk Bold"/>
              </a:rPr>
              <a:t>OUTPUT</a:t>
            </a:r>
          </a:p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171717"/>
                </a:solidFill>
                <a:latin typeface="HK Grotesk Bold"/>
              </a:rPr>
              <a:t>RANGE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35759" y="7459903"/>
            <a:ext cx="3799243" cy="1573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171717"/>
                </a:solidFill>
                <a:latin typeface="HK Grotesk Medium"/>
              </a:rPr>
              <a:t>The square wave obtained as outputs have amplitude = Vcc</a:t>
            </a:r>
          </a:p>
        </p:txBody>
      </p:sp>
      <p:sp>
        <p:nvSpPr>
          <p:cNvPr id="12" name="AutoShape 12"/>
          <p:cNvSpPr/>
          <p:nvPr/>
        </p:nvSpPr>
        <p:spPr>
          <a:xfrm>
            <a:off x="6921830" y="2499548"/>
            <a:ext cx="3575721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 flipV="1">
            <a:off x="9793872" y="5258846"/>
            <a:ext cx="4307429" cy="1905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 flipV="1">
            <a:off x="6773139" y="8280073"/>
            <a:ext cx="3762620" cy="9525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203591"/>
            <a:ext cx="16230600" cy="7747063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 rot="-5400000">
            <a:off x="503481" y="4172259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 rot="-5400000">
            <a:off x="17748868" y="4136608"/>
            <a:ext cx="35651" cy="197813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6703" r="1379"/>
          <a:stretch>
            <a:fillRect/>
          </a:stretch>
        </p:blipFill>
        <p:spPr>
          <a:xfrm>
            <a:off x="1425408" y="1495021"/>
            <a:ext cx="4954254" cy="7164203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7055937" y="1743386"/>
            <a:ext cx="5822940" cy="1268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08"/>
              </a:lnSpc>
            </a:pPr>
            <a:r>
              <a:rPr lang="en-US" sz="9600">
                <a:solidFill>
                  <a:srgbClr val="000000"/>
                </a:solidFill>
                <a:latin typeface="HK Grotesk Bold"/>
              </a:rPr>
              <a:t>Hardware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055937" y="3230805"/>
            <a:ext cx="9044179" cy="1376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8"/>
              </a:lnSpc>
            </a:pPr>
            <a:r>
              <a:rPr lang="en-US" sz="3600">
                <a:solidFill>
                  <a:srgbClr val="000000"/>
                </a:solidFill>
                <a:latin typeface="HK Grotesk Bold"/>
              </a:rPr>
              <a:t>The potentiometer adjusts our A/D converter by adjusting the required voltage for input signal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55937" y="6918766"/>
            <a:ext cx="9044179" cy="929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8"/>
              </a:lnSpc>
            </a:pPr>
            <a:r>
              <a:rPr lang="en-US" sz="3600">
                <a:solidFill>
                  <a:srgbClr val="000000"/>
                </a:solidFill>
                <a:latin typeface="HK Grotesk Bold"/>
              </a:rPr>
              <a:t>The 8 red LED's count the heart beats and display it in binary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055937" y="5074786"/>
            <a:ext cx="9044179" cy="1376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8"/>
              </a:lnSpc>
            </a:pPr>
            <a:r>
              <a:rPr lang="en-US" sz="3600">
                <a:solidFill>
                  <a:srgbClr val="000000"/>
                </a:solidFill>
                <a:latin typeface="HK Grotesk Bold"/>
              </a:rPr>
              <a:t>The green LED is the clock, it generates a high signal for T~25sec. The counter only counts when the clock signal is high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21307" y="1305619"/>
            <a:ext cx="17245387" cy="8363848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 rot="-5400000">
            <a:off x="503481" y="4172259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 rot="-5400000">
            <a:off x="17748868" y="4136608"/>
            <a:ext cx="35651" cy="1978134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5" name="Group 5"/>
          <p:cNvGrpSpPr/>
          <p:nvPr/>
        </p:nvGrpSpPr>
        <p:grpSpPr>
          <a:xfrm>
            <a:off x="6480919" y="6961927"/>
            <a:ext cx="3382945" cy="1560875"/>
            <a:chOff x="0" y="0"/>
            <a:chExt cx="890981" cy="4110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90981" cy="411095"/>
            </a:xfrm>
            <a:custGeom>
              <a:avLst/>
              <a:gdLst/>
              <a:ahLst/>
              <a:cxnLst/>
              <a:rect l="l" t="t" r="r" b="b"/>
              <a:pathLst>
                <a:path w="890981" h="411095">
                  <a:moveTo>
                    <a:pt x="116714" y="0"/>
                  </a:moveTo>
                  <a:lnTo>
                    <a:pt x="774267" y="0"/>
                  </a:lnTo>
                  <a:cubicBezTo>
                    <a:pt x="805222" y="0"/>
                    <a:pt x="834909" y="12297"/>
                    <a:pt x="856797" y="34185"/>
                  </a:cubicBezTo>
                  <a:cubicBezTo>
                    <a:pt x="878685" y="56073"/>
                    <a:pt x="890981" y="85760"/>
                    <a:pt x="890981" y="116714"/>
                  </a:cubicBezTo>
                  <a:lnTo>
                    <a:pt x="890981" y="294380"/>
                  </a:lnTo>
                  <a:cubicBezTo>
                    <a:pt x="890981" y="325335"/>
                    <a:pt x="878685" y="355022"/>
                    <a:pt x="856797" y="376910"/>
                  </a:cubicBezTo>
                  <a:cubicBezTo>
                    <a:pt x="834909" y="398798"/>
                    <a:pt x="805222" y="411095"/>
                    <a:pt x="774267" y="411095"/>
                  </a:cubicBezTo>
                  <a:lnTo>
                    <a:pt x="116714" y="411095"/>
                  </a:lnTo>
                  <a:cubicBezTo>
                    <a:pt x="85760" y="411095"/>
                    <a:pt x="56073" y="398798"/>
                    <a:pt x="34185" y="376910"/>
                  </a:cubicBezTo>
                  <a:cubicBezTo>
                    <a:pt x="12297" y="355022"/>
                    <a:pt x="0" y="325335"/>
                    <a:pt x="0" y="294380"/>
                  </a:cubicBezTo>
                  <a:lnTo>
                    <a:pt x="0" y="116714"/>
                  </a:lnTo>
                  <a:cubicBezTo>
                    <a:pt x="0" y="85760"/>
                    <a:pt x="12297" y="56073"/>
                    <a:pt x="34185" y="34185"/>
                  </a:cubicBezTo>
                  <a:cubicBezTo>
                    <a:pt x="56073" y="12297"/>
                    <a:pt x="85760" y="0"/>
                    <a:pt x="116714" y="0"/>
                  </a:cubicBez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47625"/>
              <a:ext cx="890981" cy="2990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CD4029 IC:</a:t>
              </a:r>
            </a:p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4 bit binary counter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061673" y="6873367"/>
            <a:ext cx="2104042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x 2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6206103" y="6714277"/>
            <a:ext cx="6289509" cy="2002186"/>
            <a:chOff x="0" y="0"/>
            <a:chExt cx="1656496" cy="52732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56496" cy="527325"/>
            </a:xfrm>
            <a:custGeom>
              <a:avLst/>
              <a:gdLst/>
              <a:ahLst/>
              <a:cxnLst/>
              <a:rect l="l" t="t" r="r" b="b"/>
              <a:pathLst>
                <a:path w="1656496" h="527325">
                  <a:moveTo>
                    <a:pt x="62777" y="0"/>
                  </a:moveTo>
                  <a:lnTo>
                    <a:pt x="1593719" y="0"/>
                  </a:lnTo>
                  <a:cubicBezTo>
                    <a:pt x="1610368" y="0"/>
                    <a:pt x="1626336" y="6614"/>
                    <a:pt x="1638109" y="18387"/>
                  </a:cubicBezTo>
                  <a:cubicBezTo>
                    <a:pt x="1649882" y="30160"/>
                    <a:pt x="1656496" y="46128"/>
                    <a:pt x="1656496" y="62777"/>
                  </a:cubicBezTo>
                  <a:lnTo>
                    <a:pt x="1656496" y="464548"/>
                  </a:lnTo>
                  <a:cubicBezTo>
                    <a:pt x="1656496" y="499218"/>
                    <a:pt x="1628390" y="527325"/>
                    <a:pt x="1593719" y="527325"/>
                  </a:cubicBezTo>
                  <a:lnTo>
                    <a:pt x="62777" y="527325"/>
                  </a:lnTo>
                  <a:cubicBezTo>
                    <a:pt x="28106" y="527325"/>
                    <a:pt x="0" y="499218"/>
                    <a:pt x="0" y="464548"/>
                  </a:cubicBezTo>
                  <a:lnTo>
                    <a:pt x="0" y="62777"/>
                  </a:lnTo>
                  <a:cubicBezTo>
                    <a:pt x="0" y="28106"/>
                    <a:pt x="28106" y="0"/>
                    <a:pt x="627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33350">
              <a:solidFill>
                <a:srgbClr val="000000"/>
              </a:solidFill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625"/>
              <a:ext cx="8128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232581" y="2071080"/>
            <a:ext cx="6026719" cy="2002186"/>
            <a:chOff x="0" y="0"/>
            <a:chExt cx="1587284" cy="52732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87284" cy="527325"/>
            </a:xfrm>
            <a:custGeom>
              <a:avLst/>
              <a:gdLst/>
              <a:ahLst/>
              <a:cxnLst/>
              <a:rect l="l" t="t" r="r" b="b"/>
              <a:pathLst>
                <a:path w="1587284" h="527325">
                  <a:moveTo>
                    <a:pt x="65515" y="0"/>
                  </a:moveTo>
                  <a:lnTo>
                    <a:pt x="1521769" y="0"/>
                  </a:lnTo>
                  <a:cubicBezTo>
                    <a:pt x="1539145" y="0"/>
                    <a:pt x="1555809" y="6902"/>
                    <a:pt x="1568095" y="19189"/>
                  </a:cubicBezTo>
                  <a:cubicBezTo>
                    <a:pt x="1580382" y="31475"/>
                    <a:pt x="1587284" y="48139"/>
                    <a:pt x="1587284" y="65515"/>
                  </a:cubicBezTo>
                  <a:lnTo>
                    <a:pt x="1587284" y="461810"/>
                  </a:lnTo>
                  <a:cubicBezTo>
                    <a:pt x="1587284" y="479186"/>
                    <a:pt x="1580382" y="495850"/>
                    <a:pt x="1568095" y="508136"/>
                  </a:cubicBezTo>
                  <a:cubicBezTo>
                    <a:pt x="1555809" y="520422"/>
                    <a:pt x="1539145" y="527325"/>
                    <a:pt x="1521769" y="527325"/>
                  </a:cubicBezTo>
                  <a:lnTo>
                    <a:pt x="65515" y="527325"/>
                  </a:lnTo>
                  <a:cubicBezTo>
                    <a:pt x="29332" y="527325"/>
                    <a:pt x="0" y="497993"/>
                    <a:pt x="0" y="461810"/>
                  </a:cubicBezTo>
                  <a:lnTo>
                    <a:pt x="0" y="65515"/>
                  </a:lnTo>
                  <a:cubicBezTo>
                    <a:pt x="0" y="48139"/>
                    <a:pt x="6902" y="31475"/>
                    <a:pt x="19189" y="19189"/>
                  </a:cubicBezTo>
                  <a:cubicBezTo>
                    <a:pt x="31475" y="6902"/>
                    <a:pt x="48139" y="0"/>
                    <a:pt x="65515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47625"/>
              <a:ext cx="1587283" cy="4381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555 timer (clock generator)</a:t>
              </a:r>
            </a:p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T = 25 sec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60095" y="2071080"/>
            <a:ext cx="6026719" cy="2002186"/>
            <a:chOff x="0" y="0"/>
            <a:chExt cx="1587284" cy="52732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87284" cy="527325"/>
            </a:xfrm>
            <a:custGeom>
              <a:avLst/>
              <a:gdLst/>
              <a:ahLst/>
              <a:cxnLst/>
              <a:rect l="l" t="t" r="r" b="b"/>
              <a:pathLst>
                <a:path w="1587284" h="527325">
                  <a:moveTo>
                    <a:pt x="65515" y="0"/>
                  </a:moveTo>
                  <a:lnTo>
                    <a:pt x="1521769" y="0"/>
                  </a:lnTo>
                  <a:cubicBezTo>
                    <a:pt x="1539145" y="0"/>
                    <a:pt x="1555809" y="6902"/>
                    <a:pt x="1568095" y="19189"/>
                  </a:cubicBezTo>
                  <a:cubicBezTo>
                    <a:pt x="1580382" y="31475"/>
                    <a:pt x="1587284" y="48139"/>
                    <a:pt x="1587284" y="65515"/>
                  </a:cubicBezTo>
                  <a:lnTo>
                    <a:pt x="1587284" y="461810"/>
                  </a:lnTo>
                  <a:cubicBezTo>
                    <a:pt x="1587284" y="479186"/>
                    <a:pt x="1580382" y="495850"/>
                    <a:pt x="1568095" y="508136"/>
                  </a:cubicBezTo>
                  <a:cubicBezTo>
                    <a:pt x="1555809" y="520422"/>
                    <a:pt x="1539145" y="527325"/>
                    <a:pt x="1521769" y="527325"/>
                  </a:cubicBezTo>
                  <a:lnTo>
                    <a:pt x="65515" y="527325"/>
                  </a:lnTo>
                  <a:cubicBezTo>
                    <a:pt x="29332" y="527325"/>
                    <a:pt x="0" y="497993"/>
                    <a:pt x="0" y="461810"/>
                  </a:cubicBezTo>
                  <a:lnTo>
                    <a:pt x="0" y="65515"/>
                  </a:lnTo>
                  <a:cubicBezTo>
                    <a:pt x="0" y="48139"/>
                    <a:pt x="6902" y="31475"/>
                    <a:pt x="19189" y="19189"/>
                  </a:cubicBezTo>
                  <a:cubicBezTo>
                    <a:pt x="31475" y="6902"/>
                    <a:pt x="48139" y="0"/>
                    <a:pt x="65515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47625"/>
              <a:ext cx="1587283" cy="4173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input pulses (ECG signal from heart), rectified to be in the form of digital pulses</a:t>
              </a:r>
            </a:p>
          </p:txBody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2"/>
          <a:srcRect l="19113" r="22187"/>
          <a:stretch>
            <a:fillRect/>
          </a:stretch>
        </p:blipFill>
        <p:spPr>
          <a:xfrm rot="5400000">
            <a:off x="8099966" y="5017228"/>
            <a:ext cx="2088069" cy="1382229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3574297" y="161925"/>
            <a:ext cx="10357787" cy="1086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6"/>
              </a:lnSpc>
            </a:pPr>
            <a:r>
              <a:rPr lang="en-US" sz="8200">
                <a:solidFill>
                  <a:srgbClr val="FFFFFF"/>
                </a:solidFill>
                <a:latin typeface="HK Grotesk Bold"/>
              </a:rPr>
              <a:t>Counting system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999246" y="8673295"/>
            <a:ext cx="6289509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dirty="0">
                <a:solidFill>
                  <a:srgbClr val="000000"/>
                </a:solidFill>
                <a:latin typeface="Canva Sans Bold"/>
              </a:rPr>
              <a:t>8 bit binary counter</a:t>
            </a:r>
          </a:p>
        </p:txBody>
      </p:sp>
      <p:sp>
        <p:nvSpPr>
          <p:cNvPr id="21" name="AutoShape 21"/>
          <p:cNvSpPr/>
          <p:nvPr/>
        </p:nvSpPr>
        <p:spPr>
          <a:xfrm>
            <a:off x="4173454" y="4664308"/>
            <a:ext cx="4579657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9538746" y="4673833"/>
            <a:ext cx="470719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>
            <a:off x="14245940" y="4073266"/>
            <a:ext cx="0" cy="62914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 flipH="1">
            <a:off x="4173454" y="4073266"/>
            <a:ext cx="0" cy="62914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TextBox 25"/>
          <p:cNvSpPr txBox="1"/>
          <p:nvPr/>
        </p:nvSpPr>
        <p:spPr>
          <a:xfrm>
            <a:off x="8535745" y="5388303"/>
            <a:ext cx="1216510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Canva Sans Bold"/>
              </a:rPr>
              <a:t>AND</a:t>
            </a:r>
          </a:p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Canva Sans Bold"/>
              </a:rPr>
              <a:t>GATE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160095" y="6868442"/>
            <a:ext cx="2712964" cy="1709746"/>
            <a:chOff x="0" y="0"/>
            <a:chExt cx="714525" cy="45030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714525" cy="450303"/>
            </a:xfrm>
            <a:custGeom>
              <a:avLst/>
              <a:gdLst/>
              <a:ahLst/>
              <a:cxnLst/>
              <a:rect l="l" t="t" r="r" b="b"/>
              <a:pathLst>
                <a:path w="714525" h="450303">
                  <a:moveTo>
                    <a:pt x="145537" y="0"/>
                  </a:moveTo>
                  <a:lnTo>
                    <a:pt x="568988" y="0"/>
                  </a:lnTo>
                  <a:cubicBezTo>
                    <a:pt x="607587" y="0"/>
                    <a:pt x="644605" y="15333"/>
                    <a:pt x="671898" y="42627"/>
                  </a:cubicBezTo>
                  <a:cubicBezTo>
                    <a:pt x="699192" y="69921"/>
                    <a:pt x="714525" y="106939"/>
                    <a:pt x="714525" y="145537"/>
                  </a:cubicBezTo>
                  <a:lnTo>
                    <a:pt x="714525" y="304766"/>
                  </a:lnTo>
                  <a:cubicBezTo>
                    <a:pt x="714525" y="343365"/>
                    <a:pt x="699192" y="380383"/>
                    <a:pt x="671898" y="407676"/>
                  </a:cubicBezTo>
                  <a:cubicBezTo>
                    <a:pt x="644605" y="434970"/>
                    <a:pt x="607587" y="450303"/>
                    <a:pt x="568988" y="450303"/>
                  </a:cubicBezTo>
                  <a:lnTo>
                    <a:pt x="145537" y="450303"/>
                  </a:lnTo>
                  <a:cubicBezTo>
                    <a:pt x="106939" y="450303"/>
                    <a:pt x="69921" y="434970"/>
                    <a:pt x="42627" y="407676"/>
                  </a:cubicBezTo>
                  <a:cubicBezTo>
                    <a:pt x="15333" y="380383"/>
                    <a:pt x="0" y="343365"/>
                    <a:pt x="0" y="304766"/>
                  </a:cubicBezTo>
                  <a:lnTo>
                    <a:pt x="0" y="145537"/>
                  </a:lnTo>
                  <a:cubicBezTo>
                    <a:pt x="0" y="106939"/>
                    <a:pt x="15333" y="69921"/>
                    <a:pt x="42627" y="42627"/>
                  </a:cubicBezTo>
                  <a:cubicBezTo>
                    <a:pt x="69921" y="15333"/>
                    <a:pt x="106939" y="0"/>
                    <a:pt x="145537" y="0"/>
                  </a:cubicBez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47625"/>
              <a:ext cx="714488" cy="3662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Asynchronous reset</a:t>
              </a:r>
            </a:p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(slide switch)</a:t>
              </a:r>
            </a:p>
          </p:txBody>
        </p:sp>
      </p:grpSp>
      <p:sp>
        <p:nvSpPr>
          <p:cNvPr id="29" name="AutoShape 29"/>
          <p:cNvSpPr/>
          <p:nvPr/>
        </p:nvSpPr>
        <p:spPr>
          <a:xfrm>
            <a:off x="3873058" y="7723315"/>
            <a:ext cx="2607861" cy="1904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TextBox 30"/>
          <p:cNvSpPr txBox="1"/>
          <p:nvPr/>
        </p:nvSpPr>
        <p:spPr>
          <a:xfrm>
            <a:off x="3872919" y="7438835"/>
            <a:ext cx="2056096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Canva Sans Bold"/>
              </a:rPr>
              <a:t>resets counter to zero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4041" t="76491" r="10296" b="5603"/>
          <a:stretch>
            <a:fillRect/>
          </a:stretch>
        </p:blipFill>
        <p:spPr>
          <a:xfrm>
            <a:off x="1028700" y="7790389"/>
            <a:ext cx="8402975" cy="111805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180825" y="0"/>
            <a:ext cx="8107175" cy="11462723"/>
            <a:chOff x="0" y="0"/>
            <a:chExt cx="2135223" cy="301898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35223" cy="3018989"/>
            </a:xfrm>
            <a:custGeom>
              <a:avLst/>
              <a:gdLst/>
              <a:ahLst/>
              <a:cxnLst/>
              <a:rect l="l" t="t" r="r" b="b"/>
              <a:pathLst>
                <a:path w="2135223" h="3018989">
                  <a:moveTo>
                    <a:pt x="0" y="0"/>
                  </a:moveTo>
                  <a:lnTo>
                    <a:pt x="2135223" y="0"/>
                  </a:lnTo>
                  <a:lnTo>
                    <a:pt x="2135223" y="3018989"/>
                  </a:lnTo>
                  <a:lnTo>
                    <a:pt x="0" y="3018989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47625"/>
              <a:ext cx="8128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242068" y="1028700"/>
            <a:ext cx="5984689" cy="576961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 l="4372"/>
          <a:stretch>
            <a:fillRect/>
          </a:stretch>
        </p:blipFill>
        <p:spPr>
          <a:xfrm>
            <a:off x="1028700" y="2737768"/>
            <a:ext cx="8402975" cy="5052622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219200"/>
            <a:ext cx="5822940" cy="1268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08"/>
              </a:lnSpc>
            </a:pPr>
            <a:r>
              <a:rPr lang="en-US" sz="9600">
                <a:solidFill>
                  <a:srgbClr val="000000"/>
                </a:solidFill>
                <a:latin typeface="HK Grotesk Bold"/>
              </a:rPr>
              <a:t>Amplifier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42068" y="7509156"/>
            <a:ext cx="5653351" cy="1399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74"/>
              </a:lnSpc>
            </a:pPr>
            <a:r>
              <a:rPr lang="en-US" sz="5484">
                <a:solidFill>
                  <a:srgbClr val="FFFFFF"/>
                </a:solidFill>
                <a:latin typeface="HK Grotesk Bold"/>
              </a:rPr>
              <a:t>Observed Gain:</a:t>
            </a:r>
          </a:p>
          <a:p>
            <a:pPr>
              <a:lnSpc>
                <a:spcPts val="5374"/>
              </a:lnSpc>
            </a:pPr>
            <a:r>
              <a:rPr lang="en-US" sz="5484">
                <a:solidFill>
                  <a:srgbClr val="FFFFFF"/>
                </a:solidFill>
                <a:latin typeface="HK Grotesk Bold"/>
              </a:rPr>
              <a:t>1278.36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42068" y="8860814"/>
            <a:ext cx="392174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A6A6A6"/>
                </a:solidFill>
                <a:latin typeface="HK Grotesk Bold"/>
              </a:rPr>
              <a:t>Theoretical Gain =1,372.96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2743200"/>
            <a:ext cx="18288000" cy="75438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3591282"/>
            <a:ext cx="7440696" cy="463868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202142" y="4268501"/>
            <a:ext cx="8057158" cy="498979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020601" y="158768"/>
            <a:ext cx="12246798" cy="2334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9"/>
              </a:lnSpc>
              <a:spcBef>
                <a:spcPct val="0"/>
              </a:spcBef>
            </a:pPr>
            <a:r>
              <a:rPr lang="en-US" sz="6699">
                <a:solidFill>
                  <a:srgbClr val="FFFFFF"/>
                </a:solidFill>
                <a:latin typeface="HK Grotesk Bold"/>
              </a:rPr>
              <a:t>Frequency Response analysis of filters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092" r="18025" b="1092"/>
          <a:stretch>
            <a:fillRect/>
          </a:stretch>
        </p:blipFill>
        <p:spPr>
          <a:xfrm>
            <a:off x="1028700" y="2974425"/>
            <a:ext cx="7572394" cy="655532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547150" y="2974425"/>
            <a:ext cx="7712150" cy="655532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-514350" y="-923763"/>
            <a:ext cx="19156105" cy="3086100"/>
            <a:chOff x="0" y="0"/>
            <a:chExt cx="5045229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045229" cy="812800"/>
            </a:xfrm>
            <a:custGeom>
              <a:avLst/>
              <a:gdLst/>
              <a:ahLst/>
              <a:cxnLst/>
              <a:rect l="l" t="t" r="r" b="b"/>
              <a:pathLst>
                <a:path w="5045229" h="812800">
                  <a:moveTo>
                    <a:pt x="20612" y="0"/>
                  </a:moveTo>
                  <a:lnTo>
                    <a:pt x="5024618" y="0"/>
                  </a:lnTo>
                  <a:cubicBezTo>
                    <a:pt x="5030084" y="0"/>
                    <a:pt x="5035327" y="2172"/>
                    <a:pt x="5039192" y="6037"/>
                  </a:cubicBezTo>
                  <a:cubicBezTo>
                    <a:pt x="5043058" y="9902"/>
                    <a:pt x="5045229" y="15145"/>
                    <a:pt x="5045229" y="20612"/>
                  </a:cubicBezTo>
                  <a:lnTo>
                    <a:pt x="5045229" y="792188"/>
                  </a:lnTo>
                  <a:cubicBezTo>
                    <a:pt x="5045229" y="797655"/>
                    <a:pt x="5043058" y="802898"/>
                    <a:pt x="5039192" y="806763"/>
                  </a:cubicBezTo>
                  <a:cubicBezTo>
                    <a:pt x="5035327" y="810628"/>
                    <a:pt x="5030084" y="812800"/>
                    <a:pt x="5024618" y="812800"/>
                  </a:cubicBezTo>
                  <a:lnTo>
                    <a:pt x="20612" y="812800"/>
                  </a:lnTo>
                  <a:cubicBezTo>
                    <a:pt x="15145" y="812800"/>
                    <a:pt x="9902" y="810628"/>
                    <a:pt x="6037" y="806763"/>
                  </a:cubicBezTo>
                  <a:cubicBezTo>
                    <a:pt x="2172" y="802898"/>
                    <a:pt x="0" y="797655"/>
                    <a:pt x="0" y="792188"/>
                  </a:cubicBezTo>
                  <a:lnTo>
                    <a:pt x="0" y="20612"/>
                  </a:lnTo>
                  <a:cubicBezTo>
                    <a:pt x="0" y="15145"/>
                    <a:pt x="2172" y="9902"/>
                    <a:pt x="6037" y="6037"/>
                  </a:cubicBezTo>
                  <a:cubicBezTo>
                    <a:pt x="9902" y="2172"/>
                    <a:pt x="15145" y="0"/>
                    <a:pt x="20612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47625"/>
              <a:ext cx="8128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408271" y="781212"/>
            <a:ext cx="13310863" cy="1052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Analog to digital conversion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48420" y="2659719"/>
            <a:ext cx="4732955" cy="314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52"/>
              </a:lnSpc>
            </a:pPr>
            <a:r>
              <a:rPr lang="en-US" sz="2400">
                <a:solidFill>
                  <a:srgbClr val="FFFFFF"/>
                </a:solidFill>
                <a:latin typeface="HK Grotesk Bold"/>
              </a:rPr>
              <a:t>Sinusoid wave  from waveform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036747" y="2659719"/>
            <a:ext cx="4732955" cy="314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52"/>
              </a:lnSpc>
            </a:pPr>
            <a:r>
              <a:rPr lang="en-US" sz="2400">
                <a:solidFill>
                  <a:srgbClr val="FFFFFF"/>
                </a:solidFill>
                <a:latin typeface="HK Grotesk Bold"/>
              </a:rPr>
              <a:t>ECG signal from human body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8169367" y="-10264537"/>
            <a:ext cx="15841853" cy="1625563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3447294" y="-3843198"/>
            <a:ext cx="15841853" cy="16255633"/>
          </a:xfrm>
          <a:prstGeom prst="rect">
            <a:avLst/>
          </a:prstGeom>
        </p:spPr>
      </p:pic>
      <p:pic>
        <p:nvPicPr>
          <p:cNvPr id="4" name="Picture 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>
            <a:fillRect/>
          </a:stretch>
        </p:blipFill>
        <p:spPr>
          <a:xfrm>
            <a:off x="1662545" y="1028700"/>
            <a:ext cx="14962909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9144000" cy="10287000"/>
          </a:xfrm>
          <a:prstGeom prst="rect">
            <a:avLst/>
          </a:prstGeom>
          <a:solidFill>
            <a:srgbClr val="171717"/>
          </a:solidFill>
        </p:spPr>
      </p:sp>
      <p:sp>
        <p:nvSpPr>
          <p:cNvPr id="3" name="TextBox 3"/>
          <p:cNvSpPr txBox="1"/>
          <p:nvPr/>
        </p:nvSpPr>
        <p:spPr>
          <a:xfrm>
            <a:off x="1208347" y="4703630"/>
            <a:ext cx="6727305" cy="1041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Motivation</a:t>
            </a:r>
          </a:p>
        </p:txBody>
      </p:sp>
      <p:sp>
        <p:nvSpPr>
          <p:cNvPr id="4" name="AutoShape 4"/>
          <p:cNvSpPr/>
          <p:nvPr/>
        </p:nvSpPr>
        <p:spPr>
          <a:xfrm>
            <a:off x="1028700" y="8116180"/>
            <a:ext cx="35651" cy="114212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5" name="TextBox 5"/>
          <p:cNvSpPr txBox="1"/>
          <p:nvPr/>
        </p:nvSpPr>
        <p:spPr>
          <a:xfrm>
            <a:off x="9286875" y="772795"/>
            <a:ext cx="8620685" cy="867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40"/>
              </a:lnSpc>
            </a:pPr>
            <a:endParaRPr/>
          </a:p>
          <a:p>
            <a:pPr marL="669293" lvl="1" indent="-334646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rgbClr val="171717"/>
                </a:solidFill>
                <a:latin typeface="HK Grotesk Medium"/>
              </a:rPr>
              <a:t>Understanding heart health: By displaying the heart rate, individuals can gain insights into their heart health and take necessary measures to improve it.</a:t>
            </a:r>
          </a:p>
          <a:p>
            <a:pPr>
              <a:lnSpc>
                <a:spcPts val="4340"/>
              </a:lnSpc>
            </a:pPr>
            <a:endParaRPr lang="en-US" sz="3100">
              <a:solidFill>
                <a:srgbClr val="171717"/>
              </a:solidFill>
              <a:latin typeface="HK Grotesk Medium"/>
            </a:endParaRPr>
          </a:p>
          <a:p>
            <a:pPr marL="669293" lvl="1" indent="-334646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rgbClr val="171717"/>
                </a:solidFill>
                <a:latin typeface="HK Grotesk Medium"/>
              </a:rPr>
              <a:t>Educational purposes: This project can be a great learning tool for electronics enthusiasts who want to understand how to work with ECG signals.</a:t>
            </a:r>
          </a:p>
          <a:p>
            <a:pPr>
              <a:lnSpc>
                <a:spcPts val="4340"/>
              </a:lnSpc>
            </a:pPr>
            <a:endParaRPr lang="en-US" sz="3100">
              <a:solidFill>
                <a:srgbClr val="171717"/>
              </a:solidFill>
              <a:latin typeface="HK Grotesk Medium"/>
            </a:endParaRPr>
          </a:p>
          <a:p>
            <a:pPr marL="669293" lvl="1" indent="-334646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rgbClr val="171717"/>
                </a:solidFill>
                <a:latin typeface="HK Grotesk Medium"/>
              </a:rPr>
              <a:t>Innovation: With the increasing demand for wearable technology, this project can be seen as a way to track heart rate and can be potentially added to the current range of wearable devices if refined with such motive.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72691" y="-514350"/>
            <a:ext cx="19518042" cy="3086100"/>
            <a:chOff x="0" y="0"/>
            <a:chExt cx="5140554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40554" cy="812800"/>
            </a:xfrm>
            <a:custGeom>
              <a:avLst/>
              <a:gdLst/>
              <a:ahLst/>
              <a:cxnLst/>
              <a:rect l="l" t="t" r="r" b="b"/>
              <a:pathLst>
                <a:path w="5140554" h="812800">
                  <a:moveTo>
                    <a:pt x="0" y="0"/>
                  </a:moveTo>
                  <a:lnTo>
                    <a:pt x="5140554" y="0"/>
                  </a:lnTo>
                  <a:lnTo>
                    <a:pt x="51405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47625"/>
              <a:ext cx="8128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038436" y="748682"/>
            <a:ext cx="12211128" cy="1268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8"/>
              </a:lnSpc>
            </a:pPr>
            <a:r>
              <a:rPr lang="en-US" sz="9600">
                <a:solidFill>
                  <a:srgbClr val="545454"/>
                </a:solidFill>
                <a:latin typeface="HK Grotesk Bold"/>
              </a:rPr>
              <a:t>Challenges faced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518016" y="3290996"/>
            <a:ext cx="4745190" cy="1423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FFFFFF"/>
                </a:solidFill>
                <a:latin typeface="HK Grotesk Bold"/>
              </a:rPr>
              <a:t>FORM OF DISPLAY USED TO OUTPUT THE HEARTBEAT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24794" y="3290996"/>
            <a:ext cx="5722420" cy="1894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FFFFFF"/>
                </a:solidFill>
                <a:latin typeface="HK Grotesk Bold"/>
              </a:rPr>
              <a:t>ANALYSING THE ECG AND EXTRACTING HEART RATE WITHOUT USING MICROCONTROLLER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13409" y="7137666"/>
            <a:ext cx="4745190" cy="1423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FFFFFF"/>
                </a:solidFill>
                <a:latin typeface="HK Grotesk Bold"/>
              </a:rPr>
              <a:t>NOISE REDUCTION - REJECTING THE PREVELANT 50HZ NOISE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518016" y="7137666"/>
            <a:ext cx="4745190" cy="1894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FFFFFF"/>
                </a:solidFill>
                <a:latin typeface="HK Grotesk Bold"/>
              </a:rPr>
              <a:t>ANALOG TO DIGITAL CONVERSION, AND FIGURING OUT PULSE WIDTH OF PULSE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72691" y="-514350"/>
            <a:ext cx="19518042" cy="3086100"/>
            <a:chOff x="0" y="0"/>
            <a:chExt cx="5140554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40554" cy="812800"/>
            </a:xfrm>
            <a:custGeom>
              <a:avLst/>
              <a:gdLst/>
              <a:ahLst/>
              <a:cxnLst/>
              <a:rect l="l" t="t" r="r" b="b"/>
              <a:pathLst>
                <a:path w="5140554" h="812800">
                  <a:moveTo>
                    <a:pt x="0" y="0"/>
                  </a:moveTo>
                  <a:lnTo>
                    <a:pt x="5140554" y="0"/>
                  </a:lnTo>
                  <a:lnTo>
                    <a:pt x="514055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47625"/>
              <a:ext cx="8128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038436" y="748682"/>
            <a:ext cx="12211128" cy="1268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8"/>
              </a:lnSpc>
            </a:pPr>
            <a:r>
              <a:rPr lang="en-US" sz="9600">
                <a:solidFill>
                  <a:srgbClr val="A6A6A6"/>
                </a:solidFill>
                <a:latin typeface="HK Grotesk Bold"/>
              </a:rPr>
              <a:t>Improvements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514110" y="3569548"/>
            <a:ext cx="4745190" cy="1894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HK Grotesk Bold"/>
              </a:rPr>
              <a:t>ADDING A DIGITAL DISPLAY INSTEAD OF USING LED OUTPUTS AS BINARY BITS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569548"/>
            <a:ext cx="5722420" cy="1894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HK Grotesk Bold"/>
              </a:rPr>
              <a:t>MAKING THE CIRCUIT MORE ROBUST TO PROCESS ECG SIGNAL OF DIFFERENT AMPLITUDES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813734" y="6425429"/>
            <a:ext cx="4745190" cy="2365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>
                <a:solidFill>
                  <a:srgbClr val="000000"/>
                </a:solidFill>
                <a:latin typeface="HK Grotesk Bold"/>
              </a:rPr>
              <a:t>IMPROVING THE ECG EXTRACTION PROCESS AND USING A WAY BETTER THAN GEL ELECTRODES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643155"/>
            <a:ext cx="6572328" cy="1041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Thank you</a:t>
            </a:r>
          </a:p>
        </p:txBody>
      </p:sp>
      <p:sp>
        <p:nvSpPr>
          <p:cNvPr id="3" name="AutoShape 3"/>
          <p:cNvSpPr/>
          <p:nvPr/>
        </p:nvSpPr>
        <p:spPr>
          <a:xfrm>
            <a:off x="9144000" y="-60474"/>
            <a:ext cx="9144000" cy="1034747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TextBox 4"/>
          <p:cNvSpPr txBox="1"/>
          <p:nvPr/>
        </p:nvSpPr>
        <p:spPr>
          <a:xfrm>
            <a:off x="10788420" y="2517758"/>
            <a:ext cx="5855161" cy="632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171717"/>
                </a:solidFill>
                <a:latin typeface="HK Grotesk Bold"/>
              </a:rPr>
              <a:t>BETTER UNDERSTANDING AND WORKING WITH BIOPOTENTIAL SIGNALS</a:t>
            </a:r>
          </a:p>
          <a:p>
            <a:pPr marL="690881" lvl="1" indent="-345440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171717"/>
                </a:solidFill>
                <a:latin typeface="HK Grotesk Bold"/>
              </a:rPr>
              <a:t>HOW EVERY PART OF AN ELECTRONIC CIRCUIT CONTRIBUTES TO THE WHOLE PROBLEM STATEMENT</a:t>
            </a:r>
          </a:p>
          <a:p>
            <a:pPr marL="690881" lvl="1" indent="-345440">
              <a:lnSpc>
                <a:spcPts val="3840"/>
              </a:lnSpc>
              <a:buFont typeface="Arial"/>
              <a:buChar char="•"/>
            </a:pPr>
            <a:r>
              <a:rPr lang="en-US" sz="3200">
                <a:solidFill>
                  <a:srgbClr val="171717"/>
                </a:solidFill>
                <a:latin typeface="HK Grotesk Bold"/>
              </a:rPr>
              <a:t>IMPROVE OUR THINKING CAPABILITIES BY FINDING SOLUTIONS TO NEWLY ENCOUNTERED PROBLEMS AND ISSUES</a:t>
            </a:r>
          </a:p>
        </p:txBody>
      </p:sp>
      <p:sp>
        <p:nvSpPr>
          <p:cNvPr id="5" name="AutoShape 5"/>
          <p:cNvSpPr/>
          <p:nvPr/>
        </p:nvSpPr>
        <p:spPr>
          <a:xfrm rot="-5400000">
            <a:off x="7583203" y="616657"/>
            <a:ext cx="35651" cy="114212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TextBox 6"/>
          <p:cNvSpPr txBox="1"/>
          <p:nvPr/>
        </p:nvSpPr>
        <p:spPr>
          <a:xfrm>
            <a:off x="10429836" y="588830"/>
            <a:ext cx="6572328" cy="1041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8000">
                <a:solidFill>
                  <a:srgbClr val="000000"/>
                </a:solidFill>
                <a:latin typeface="HK Grotesk Bold"/>
              </a:rPr>
              <a:t>Conclusion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55585" y="1620970"/>
            <a:ext cx="5855161" cy="247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19"/>
              </a:lnSpc>
            </a:pPr>
            <a:r>
              <a:rPr lang="en-US" sz="1599">
                <a:solidFill>
                  <a:srgbClr val="171717"/>
                </a:solidFill>
                <a:latin typeface="HK Grotesk Bold"/>
              </a:rPr>
              <a:t>WORKING ON THIS PROJECT HELPED US TO: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509613" y="9258300"/>
            <a:ext cx="35651" cy="197813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928838" y="1028700"/>
            <a:ext cx="6330462" cy="82296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14979" y="355508"/>
            <a:ext cx="6252357" cy="2443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69"/>
              </a:lnSpc>
            </a:pPr>
            <a:r>
              <a:rPr lang="en-US" sz="9560">
                <a:solidFill>
                  <a:srgbClr val="FFFFFF"/>
                </a:solidFill>
                <a:latin typeface="HK Grotesk Bold"/>
              </a:rPr>
              <a:t>Literature Survey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14979" y="2926921"/>
            <a:ext cx="8620685" cy="3245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40"/>
              </a:lnSpc>
            </a:pPr>
            <a:r>
              <a:rPr lang="en-US" sz="3100">
                <a:solidFill>
                  <a:srgbClr val="FFFFFF"/>
                </a:solidFill>
                <a:latin typeface="HK Grotesk Medium"/>
              </a:rPr>
              <a:t>We used the given paper to get a basic idea of how extraction of ECG works.</a:t>
            </a:r>
          </a:p>
          <a:p>
            <a:pPr>
              <a:lnSpc>
                <a:spcPts val="4340"/>
              </a:lnSpc>
            </a:pPr>
            <a:r>
              <a:rPr lang="en-US" sz="3100">
                <a:solidFill>
                  <a:srgbClr val="FFFFFF"/>
                </a:solidFill>
                <a:latin typeface="HK Grotesk Medium"/>
              </a:rPr>
              <a:t>This paper discusses extraction and procsessing of ECG signal from the body by using 3 gel electrodes, and giving a LED output if the user's heartbeat lies outside the normal range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14979" y="6498448"/>
            <a:ext cx="8620685" cy="1054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HK Grotesk Medium"/>
              </a:rPr>
              <a:t>Link:</a:t>
            </a:r>
          </a:p>
          <a:p>
            <a:pPr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HK Grotesk Medium"/>
              </a:rPr>
              <a:t>https://isn.ucsd.edu/courses/beng186b/project/2021/Amin_Khairil_Satish_Shah_Zaferi_Heart_rate_monitor_via_ecg.pdf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510373" y="1623877"/>
            <a:ext cx="15267253" cy="7039246"/>
          </a:xfrm>
          <a:prstGeom prst="rect">
            <a:avLst/>
          </a:prstGeom>
          <a:solidFill>
            <a:srgbClr val="FFFFFF">
              <a:alpha val="4706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3038436" y="2185270"/>
            <a:ext cx="12211128" cy="1041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11233" y="3189569"/>
            <a:ext cx="11665533" cy="3674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>
              <a:lnSpc>
                <a:spcPts val="74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HK Grotesk Medium"/>
              </a:rPr>
              <a:t>Measuring ECG signal from the body </a:t>
            </a:r>
          </a:p>
          <a:p>
            <a:pPr marL="777240" lvl="1" indent="-388620">
              <a:lnSpc>
                <a:spcPts val="74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HK Grotesk Medium"/>
              </a:rPr>
              <a:t>Processing the signal in order to make it informative</a:t>
            </a:r>
          </a:p>
          <a:p>
            <a:pPr marL="777240" lvl="1" indent="-388620">
              <a:lnSpc>
                <a:spcPts val="74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HK Grotesk Medium"/>
              </a:rPr>
              <a:t>Analysing the signal frequency (heart rate) </a:t>
            </a:r>
          </a:p>
          <a:p>
            <a:pPr marL="777240" lvl="1" indent="-388620">
              <a:lnSpc>
                <a:spcPts val="7488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HK Grotesk Medium"/>
              </a:rPr>
              <a:t>Displaying the heart rate to the user</a:t>
            </a:r>
          </a:p>
        </p:txBody>
      </p:sp>
      <p:sp>
        <p:nvSpPr>
          <p:cNvPr id="5" name="AutoShape 5"/>
          <p:cNvSpPr/>
          <p:nvPr/>
        </p:nvSpPr>
        <p:spPr>
          <a:xfrm rot="-5400000">
            <a:off x="503481" y="4172259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AutoShape 6"/>
          <p:cNvSpPr/>
          <p:nvPr/>
        </p:nvSpPr>
        <p:spPr>
          <a:xfrm rot="-5400000">
            <a:off x="17748868" y="4136608"/>
            <a:ext cx="35651" cy="1978134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125692" y="-110930"/>
            <a:ext cx="9001940" cy="10843648"/>
          </a:xfrm>
          <a:prstGeom prst="rect">
            <a:avLst/>
          </a:prstGeom>
          <a:solidFill>
            <a:srgbClr val="FFFFFF">
              <a:alpha val="4706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66800"/>
            <a:ext cx="6854530" cy="2327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20"/>
              </a:lnSpc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Execution blocks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680879" y="913257"/>
            <a:ext cx="7891566" cy="812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42008" lvl="1" indent="-421004">
              <a:lnSpc>
                <a:spcPts val="81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HK Grotesk Medium"/>
              </a:rPr>
              <a:t>ECG signal is extracted by gel electrodes</a:t>
            </a:r>
          </a:p>
          <a:p>
            <a:pPr marL="842008" lvl="1" indent="-421004">
              <a:lnSpc>
                <a:spcPts val="81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HK Grotesk Medium"/>
              </a:rPr>
              <a:t>Amplfication</a:t>
            </a:r>
          </a:p>
          <a:p>
            <a:pPr marL="842008" lvl="1" indent="-421004">
              <a:lnSpc>
                <a:spcPts val="81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HK Grotesk Medium"/>
              </a:rPr>
              <a:t>System to remove noise</a:t>
            </a:r>
          </a:p>
          <a:p>
            <a:pPr marL="842008" lvl="1" indent="-421004">
              <a:lnSpc>
                <a:spcPts val="81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HK Grotesk Medium"/>
              </a:rPr>
              <a:t>Filters to remove unwanted bioelectronic signals</a:t>
            </a:r>
          </a:p>
          <a:p>
            <a:pPr marL="842008" lvl="1" indent="-421004">
              <a:lnSpc>
                <a:spcPts val="81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HK Grotesk Medium"/>
              </a:rPr>
              <a:t>Clock</a:t>
            </a:r>
          </a:p>
          <a:p>
            <a:pPr marL="842008" lvl="1" indent="-421004">
              <a:lnSpc>
                <a:spcPts val="8111"/>
              </a:lnSpc>
              <a:buFont typeface="Arial"/>
              <a:buChar char="•"/>
            </a:pPr>
            <a:r>
              <a:rPr lang="en-US" sz="3899">
                <a:solidFill>
                  <a:srgbClr val="FFFFFF"/>
                </a:solidFill>
                <a:latin typeface="HK Grotesk Medium"/>
              </a:rPr>
              <a:t>Display (Number of beats)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103272"/>
            <a:ext cx="6126323" cy="1470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27"/>
              </a:lnSpc>
            </a:pPr>
            <a:r>
              <a:rPr lang="en-US" sz="3899">
                <a:solidFill>
                  <a:srgbClr val="FFFFFF"/>
                </a:solidFill>
                <a:latin typeface="HK Grotesk Medium"/>
              </a:rPr>
              <a:t>These are the subparts that we used for our circuit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0000" r="75329"/>
          <a:stretch>
            <a:fillRect/>
          </a:stretch>
        </p:blipFill>
        <p:spPr>
          <a:xfrm>
            <a:off x="-234463" y="0"/>
            <a:ext cx="2265183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769783" y="1779254"/>
            <a:ext cx="2408004" cy="2484305"/>
            <a:chOff x="0" y="0"/>
            <a:chExt cx="634207" cy="6543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163969" y="0"/>
                  </a:moveTo>
                  <a:lnTo>
                    <a:pt x="470238" y="0"/>
                  </a:lnTo>
                  <a:cubicBezTo>
                    <a:pt x="513725" y="0"/>
                    <a:pt x="555431" y="17275"/>
                    <a:pt x="586182" y="48025"/>
                  </a:cubicBezTo>
                  <a:cubicBezTo>
                    <a:pt x="616932" y="78776"/>
                    <a:pt x="634207" y="120482"/>
                    <a:pt x="634207" y="163969"/>
                  </a:cubicBezTo>
                  <a:lnTo>
                    <a:pt x="634207" y="490333"/>
                  </a:lnTo>
                  <a:cubicBezTo>
                    <a:pt x="634207" y="533821"/>
                    <a:pt x="616932" y="575527"/>
                    <a:pt x="586182" y="606277"/>
                  </a:cubicBezTo>
                  <a:cubicBezTo>
                    <a:pt x="555431" y="637027"/>
                    <a:pt x="513725" y="654302"/>
                    <a:pt x="470238" y="654302"/>
                  </a:cubicBezTo>
                  <a:lnTo>
                    <a:pt x="163969" y="654302"/>
                  </a:lnTo>
                  <a:cubicBezTo>
                    <a:pt x="120482" y="654302"/>
                    <a:pt x="78776" y="637027"/>
                    <a:pt x="48025" y="606277"/>
                  </a:cubicBezTo>
                  <a:cubicBezTo>
                    <a:pt x="17275" y="575527"/>
                    <a:pt x="0" y="533821"/>
                    <a:pt x="0" y="490333"/>
                  </a:cubicBezTo>
                  <a:lnTo>
                    <a:pt x="0" y="163969"/>
                  </a:lnTo>
                  <a:cubicBezTo>
                    <a:pt x="0" y="120482"/>
                    <a:pt x="17275" y="78776"/>
                    <a:pt x="48025" y="48025"/>
                  </a:cubicBezTo>
                  <a:cubicBezTo>
                    <a:pt x="78776" y="17275"/>
                    <a:pt x="120482" y="0"/>
                    <a:pt x="163969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47625"/>
              <a:ext cx="634207" cy="6066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Extraction of signal using gel electrodes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548748" y="1716596"/>
            <a:ext cx="1270297" cy="2546962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4288170" y="361827"/>
            <a:ext cx="12211128" cy="1041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8000">
                <a:solidFill>
                  <a:srgbClr val="171717"/>
                </a:solidFill>
                <a:latin typeface="HK Grotesk Bold"/>
              </a:rPr>
              <a:t>Block Diagram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130287" y="1779254"/>
            <a:ext cx="2408004" cy="2484305"/>
            <a:chOff x="0" y="0"/>
            <a:chExt cx="634207" cy="65430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163969" y="0"/>
                  </a:moveTo>
                  <a:lnTo>
                    <a:pt x="470238" y="0"/>
                  </a:lnTo>
                  <a:cubicBezTo>
                    <a:pt x="513725" y="0"/>
                    <a:pt x="555431" y="17275"/>
                    <a:pt x="586182" y="48025"/>
                  </a:cubicBezTo>
                  <a:cubicBezTo>
                    <a:pt x="616932" y="78776"/>
                    <a:pt x="634207" y="120482"/>
                    <a:pt x="634207" y="163969"/>
                  </a:cubicBezTo>
                  <a:lnTo>
                    <a:pt x="634207" y="490333"/>
                  </a:lnTo>
                  <a:cubicBezTo>
                    <a:pt x="634207" y="533821"/>
                    <a:pt x="616932" y="575527"/>
                    <a:pt x="586182" y="606277"/>
                  </a:cubicBezTo>
                  <a:cubicBezTo>
                    <a:pt x="555431" y="637027"/>
                    <a:pt x="513725" y="654302"/>
                    <a:pt x="470238" y="654302"/>
                  </a:cubicBezTo>
                  <a:lnTo>
                    <a:pt x="163969" y="654302"/>
                  </a:lnTo>
                  <a:cubicBezTo>
                    <a:pt x="120482" y="654302"/>
                    <a:pt x="78776" y="637027"/>
                    <a:pt x="48025" y="606277"/>
                  </a:cubicBezTo>
                  <a:cubicBezTo>
                    <a:pt x="17275" y="575527"/>
                    <a:pt x="0" y="533821"/>
                    <a:pt x="0" y="490333"/>
                  </a:cubicBezTo>
                  <a:lnTo>
                    <a:pt x="0" y="163969"/>
                  </a:lnTo>
                  <a:cubicBezTo>
                    <a:pt x="0" y="120482"/>
                    <a:pt x="17275" y="78776"/>
                    <a:pt x="48025" y="48025"/>
                  </a:cubicBezTo>
                  <a:cubicBezTo>
                    <a:pt x="78776" y="17275"/>
                    <a:pt x="120482" y="0"/>
                    <a:pt x="163969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47625"/>
              <a:ext cx="634207" cy="5756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Instrumentation amplifier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490791" y="1779254"/>
            <a:ext cx="2408004" cy="2484305"/>
            <a:chOff x="0" y="0"/>
            <a:chExt cx="634207" cy="65430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163969" y="0"/>
                  </a:moveTo>
                  <a:lnTo>
                    <a:pt x="470238" y="0"/>
                  </a:lnTo>
                  <a:cubicBezTo>
                    <a:pt x="513725" y="0"/>
                    <a:pt x="555431" y="17275"/>
                    <a:pt x="586182" y="48025"/>
                  </a:cubicBezTo>
                  <a:cubicBezTo>
                    <a:pt x="616932" y="78776"/>
                    <a:pt x="634207" y="120482"/>
                    <a:pt x="634207" y="163969"/>
                  </a:cubicBezTo>
                  <a:lnTo>
                    <a:pt x="634207" y="490333"/>
                  </a:lnTo>
                  <a:cubicBezTo>
                    <a:pt x="634207" y="533821"/>
                    <a:pt x="616932" y="575527"/>
                    <a:pt x="586182" y="606277"/>
                  </a:cubicBezTo>
                  <a:cubicBezTo>
                    <a:pt x="555431" y="637027"/>
                    <a:pt x="513725" y="654302"/>
                    <a:pt x="470238" y="654302"/>
                  </a:cubicBezTo>
                  <a:lnTo>
                    <a:pt x="163969" y="654302"/>
                  </a:lnTo>
                  <a:cubicBezTo>
                    <a:pt x="120482" y="654302"/>
                    <a:pt x="78776" y="637027"/>
                    <a:pt x="48025" y="606277"/>
                  </a:cubicBezTo>
                  <a:cubicBezTo>
                    <a:pt x="17275" y="575527"/>
                    <a:pt x="0" y="533821"/>
                    <a:pt x="0" y="490333"/>
                  </a:cubicBezTo>
                  <a:lnTo>
                    <a:pt x="0" y="163969"/>
                  </a:lnTo>
                  <a:cubicBezTo>
                    <a:pt x="0" y="120482"/>
                    <a:pt x="17275" y="78776"/>
                    <a:pt x="48025" y="48025"/>
                  </a:cubicBezTo>
                  <a:cubicBezTo>
                    <a:pt x="78776" y="17275"/>
                    <a:pt x="120482" y="0"/>
                    <a:pt x="163969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47625"/>
              <a:ext cx="634207" cy="5756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Filter (Low pass and High pass)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4851296" y="1779254"/>
            <a:ext cx="2408004" cy="2484305"/>
            <a:chOff x="0" y="0"/>
            <a:chExt cx="634207" cy="65430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163969" y="0"/>
                  </a:moveTo>
                  <a:lnTo>
                    <a:pt x="470238" y="0"/>
                  </a:lnTo>
                  <a:cubicBezTo>
                    <a:pt x="513725" y="0"/>
                    <a:pt x="555431" y="17275"/>
                    <a:pt x="586182" y="48025"/>
                  </a:cubicBezTo>
                  <a:cubicBezTo>
                    <a:pt x="616932" y="78776"/>
                    <a:pt x="634207" y="120482"/>
                    <a:pt x="634207" y="163969"/>
                  </a:cubicBezTo>
                  <a:lnTo>
                    <a:pt x="634207" y="490333"/>
                  </a:lnTo>
                  <a:cubicBezTo>
                    <a:pt x="634207" y="533821"/>
                    <a:pt x="616932" y="575527"/>
                    <a:pt x="586182" y="606277"/>
                  </a:cubicBezTo>
                  <a:cubicBezTo>
                    <a:pt x="555431" y="637027"/>
                    <a:pt x="513725" y="654302"/>
                    <a:pt x="470238" y="654302"/>
                  </a:cubicBezTo>
                  <a:lnTo>
                    <a:pt x="163969" y="654302"/>
                  </a:lnTo>
                  <a:cubicBezTo>
                    <a:pt x="120482" y="654302"/>
                    <a:pt x="78776" y="637027"/>
                    <a:pt x="48025" y="606277"/>
                  </a:cubicBezTo>
                  <a:cubicBezTo>
                    <a:pt x="17275" y="575527"/>
                    <a:pt x="0" y="533821"/>
                    <a:pt x="0" y="490333"/>
                  </a:cubicBezTo>
                  <a:lnTo>
                    <a:pt x="0" y="163969"/>
                  </a:lnTo>
                  <a:cubicBezTo>
                    <a:pt x="0" y="120482"/>
                    <a:pt x="17275" y="78776"/>
                    <a:pt x="48025" y="48025"/>
                  </a:cubicBezTo>
                  <a:cubicBezTo>
                    <a:pt x="78776" y="17275"/>
                    <a:pt x="120482" y="0"/>
                    <a:pt x="163969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47625"/>
              <a:ext cx="634207" cy="6066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Narrow band Notch Filter</a:t>
              </a:r>
            </a:p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(50 Hz)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336149" y="7603410"/>
            <a:ext cx="2408004" cy="240800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123825"/>
              <a:ext cx="660400" cy="612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>
                  <a:solidFill>
                    <a:srgbClr val="FFFFFF"/>
                  </a:solidFill>
                  <a:latin typeface="HK Grotesk Bold"/>
                </a:rPr>
                <a:t>Clock</a:t>
              </a:r>
            </a:p>
            <a:p>
              <a:pPr algn="ctr">
                <a:lnSpc>
                  <a:spcPts val="2352"/>
                </a:lnSpc>
              </a:pPr>
              <a:r>
                <a:rPr lang="en-US" sz="2400">
                  <a:solidFill>
                    <a:srgbClr val="FFFFFF"/>
                  </a:solidFill>
                  <a:latin typeface="HK Grotesk Bold"/>
                </a:rPr>
                <a:t>(555 timer)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753804" y="4747630"/>
            <a:ext cx="2408004" cy="2484305"/>
            <a:chOff x="0" y="0"/>
            <a:chExt cx="634207" cy="65430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163969" y="0"/>
                  </a:moveTo>
                  <a:lnTo>
                    <a:pt x="470238" y="0"/>
                  </a:lnTo>
                  <a:cubicBezTo>
                    <a:pt x="513725" y="0"/>
                    <a:pt x="555431" y="17275"/>
                    <a:pt x="586182" y="48025"/>
                  </a:cubicBezTo>
                  <a:cubicBezTo>
                    <a:pt x="616932" y="78776"/>
                    <a:pt x="634207" y="120482"/>
                    <a:pt x="634207" y="163969"/>
                  </a:cubicBezTo>
                  <a:lnTo>
                    <a:pt x="634207" y="490333"/>
                  </a:lnTo>
                  <a:cubicBezTo>
                    <a:pt x="634207" y="533821"/>
                    <a:pt x="616932" y="575527"/>
                    <a:pt x="586182" y="606277"/>
                  </a:cubicBezTo>
                  <a:cubicBezTo>
                    <a:pt x="555431" y="637027"/>
                    <a:pt x="513725" y="654302"/>
                    <a:pt x="470238" y="654302"/>
                  </a:cubicBezTo>
                  <a:lnTo>
                    <a:pt x="163969" y="654302"/>
                  </a:lnTo>
                  <a:cubicBezTo>
                    <a:pt x="120482" y="654302"/>
                    <a:pt x="78776" y="637027"/>
                    <a:pt x="48025" y="606277"/>
                  </a:cubicBezTo>
                  <a:cubicBezTo>
                    <a:pt x="17275" y="575527"/>
                    <a:pt x="0" y="533821"/>
                    <a:pt x="0" y="490333"/>
                  </a:cubicBezTo>
                  <a:lnTo>
                    <a:pt x="0" y="163969"/>
                  </a:lnTo>
                  <a:cubicBezTo>
                    <a:pt x="0" y="120482"/>
                    <a:pt x="17275" y="78776"/>
                    <a:pt x="48025" y="48025"/>
                  </a:cubicBezTo>
                  <a:cubicBezTo>
                    <a:pt x="78776" y="17275"/>
                    <a:pt x="120482" y="0"/>
                    <a:pt x="163969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47625"/>
              <a:ext cx="634207" cy="6066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Analog to digital conversion</a:t>
              </a:r>
            </a:p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(555 timer)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336149" y="4747630"/>
            <a:ext cx="2408004" cy="2484305"/>
            <a:chOff x="0" y="0"/>
            <a:chExt cx="634207" cy="65430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163969" y="0"/>
                  </a:moveTo>
                  <a:lnTo>
                    <a:pt x="470238" y="0"/>
                  </a:lnTo>
                  <a:cubicBezTo>
                    <a:pt x="513725" y="0"/>
                    <a:pt x="555431" y="17275"/>
                    <a:pt x="586182" y="48025"/>
                  </a:cubicBezTo>
                  <a:cubicBezTo>
                    <a:pt x="616932" y="78776"/>
                    <a:pt x="634207" y="120482"/>
                    <a:pt x="634207" y="163969"/>
                  </a:cubicBezTo>
                  <a:lnTo>
                    <a:pt x="634207" y="490333"/>
                  </a:lnTo>
                  <a:cubicBezTo>
                    <a:pt x="634207" y="533821"/>
                    <a:pt x="616932" y="575527"/>
                    <a:pt x="586182" y="606277"/>
                  </a:cubicBezTo>
                  <a:cubicBezTo>
                    <a:pt x="555431" y="637027"/>
                    <a:pt x="513725" y="654302"/>
                    <a:pt x="470238" y="654302"/>
                  </a:cubicBezTo>
                  <a:lnTo>
                    <a:pt x="163969" y="654302"/>
                  </a:lnTo>
                  <a:cubicBezTo>
                    <a:pt x="120482" y="654302"/>
                    <a:pt x="78776" y="637027"/>
                    <a:pt x="48025" y="606277"/>
                  </a:cubicBezTo>
                  <a:cubicBezTo>
                    <a:pt x="17275" y="575527"/>
                    <a:pt x="0" y="533821"/>
                    <a:pt x="0" y="490333"/>
                  </a:cubicBezTo>
                  <a:lnTo>
                    <a:pt x="0" y="163969"/>
                  </a:lnTo>
                  <a:cubicBezTo>
                    <a:pt x="0" y="120482"/>
                    <a:pt x="17275" y="78776"/>
                    <a:pt x="48025" y="48025"/>
                  </a:cubicBezTo>
                  <a:cubicBezTo>
                    <a:pt x="78776" y="17275"/>
                    <a:pt x="120482" y="0"/>
                    <a:pt x="163969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47625"/>
              <a:ext cx="631377" cy="606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Counter (using 4029 IC)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914775" y="4747630"/>
            <a:ext cx="2408004" cy="2484305"/>
            <a:chOff x="0" y="0"/>
            <a:chExt cx="634207" cy="65430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4207" cy="654302"/>
            </a:xfrm>
            <a:custGeom>
              <a:avLst/>
              <a:gdLst/>
              <a:ahLst/>
              <a:cxnLst/>
              <a:rect l="l" t="t" r="r" b="b"/>
              <a:pathLst>
                <a:path w="634207" h="654302">
                  <a:moveTo>
                    <a:pt x="163969" y="0"/>
                  </a:moveTo>
                  <a:lnTo>
                    <a:pt x="470238" y="0"/>
                  </a:lnTo>
                  <a:cubicBezTo>
                    <a:pt x="513725" y="0"/>
                    <a:pt x="555431" y="17275"/>
                    <a:pt x="586182" y="48025"/>
                  </a:cubicBezTo>
                  <a:cubicBezTo>
                    <a:pt x="616932" y="78776"/>
                    <a:pt x="634207" y="120482"/>
                    <a:pt x="634207" y="163969"/>
                  </a:cubicBezTo>
                  <a:lnTo>
                    <a:pt x="634207" y="490333"/>
                  </a:lnTo>
                  <a:cubicBezTo>
                    <a:pt x="634207" y="533821"/>
                    <a:pt x="616932" y="575527"/>
                    <a:pt x="586182" y="606277"/>
                  </a:cubicBezTo>
                  <a:cubicBezTo>
                    <a:pt x="555431" y="637027"/>
                    <a:pt x="513725" y="654302"/>
                    <a:pt x="470238" y="654302"/>
                  </a:cubicBezTo>
                  <a:lnTo>
                    <a:pt x="163969" y="654302"/>
                  </a:lnTo>
                  <a:cubicBezTo>
                    <a:pt x="120482" y="654302"/>
                    <a:pt x="78776" y="637027"/>
                    <a:pt x="48025" y="606277"/>
                  </a:cubicBezTo>
                  <a:cubicBezTo>
                    <a:pt x="17275" y="575527"/>
                    <a:pt x="0" y="533821"/>
                    <a:pt x="0" y="490333"/>
                  </a:cubicBezTo>
                  <a:lnTo>
                    <a:pt x="0" y="163969"/>
                  </a:lnTo>
                  <a:cubicBezTo>
                    <a:pt x="0" y="120482"/>
                    <a:pt x="17275" y="78776"/>
                    <a:pt x="48025" y="48025"/>
                  </a:cubicBezTo>
                  <a:cubicBezTo>
                    <a:pt x="78776" y="17275"/>
                    <a:pt x="120482" y="0"/>
                    <a:pt x="163969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47625"/>
              <a:ext cx="631377" cy="5784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Display</a:t>
              </a:r>
            </a:p>
            <a:p>
              <a:pPr algn="ctr">
                <a:lnSpc>
                  <a:spcPts val="2352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K Grotesk Bold"/>
                </a:rPr>
                <a:t>(Using LEDs as binary bits)</a:t>
              </a:r>
            </a:p>
          </p:txBody>
        </p:sp>
      </p:grpSp>
      <p:sp>
        <p:nvSpPr>
          <p:cNvPr id="29" name="AutoShape 29"/>
          <p:cNvSpPr/>
          <p:nvPr/>
        </p:nvSpPr>
        <p:spPr>
          <a:xfrm>
            <a:off x="7177787" y="3021406"/>
            <a:ext cx="952500" cy="0"/>
          </a:xfrm>
          <a:prstGeom prst="line">
            <a:avLst/>
          </a:prstGeom>
          <a:ln w="38100" cap="flat">
            <a:solidFill>
              <a:srgbClr val="171717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0" name="AutoShape 30"/>
          <p:cNvSpPr/>
          <p:nvPr/>
        </p:nvSpPr>
        <p:spPr>
          <a:xfrm>
            <a:off x="10538291" y="3021406"/>
            <a:ext cx="952500" cy="0"/>
          </a:xfrm>
          <a:prstGeom prst="line">
            <a:avLst/>
          </a:prstGeom>
          <a:ln w="38100" cap="flat">
            <a:solidFill>
              <a:srgbClr val="171717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1" name="AutoShape 31"/>
          <p:cNvSpPr/>
          <p:nvPr/>
        </p:nvSpPr>
        <p:spPr>
          <a:xfrm>
            <a:off x="13898796" y="3021406"/>
            <a:ext cx="952500" cy="0"/>
          </a:xfrm>
          <a:prstGeom prst="line">
            <a:avLst/>
          </a:prstGeom>
          <a:ln w="38100" cap="flat">
            <a:solidFill>
              <a:srgbClr val="171717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2" name="AutoShape 32"/>
          <p:cNvSpPr/>
          <p:nvPr/>
        </p:nvSpPr>
        <p:spPr>
          <a:xfrm flipH="1">
            <a:off x="15161808" y="5989782"/>
            <a:ext cx="893490" cy="0"/>
          </a:xfrm>
          <a:prstGeom prst="line">
            <a:avLst/>
          </a:prstGeom>
          <a:ln w="38100" cap="flat">
            <a:solidFill>
              <a:srgbClr val="171717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3" name="AutoShape 33"/>
          <p:cNvSpPr/>
          <p:nvPr/>
        </p:nvSpPr>
        <p:spPr>
          <a:xfrm flipV="1">
            <a:off x="10540152" y="7231935"/>
            <a:ext cx="0" cy="371475"/>
          </a:xfrm>
          <a:prstGeom prst="line">
            <a:avLst/>
          </a:prstGeom>
          <a:ln w="38100" cap="flat">
            <a:solidFill>
              <a:srgbClr val="171717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4" name="AutoShape 34"/>
          <p:cNvSpPr/>
          <p:nvPr/>
        </p:nvSpPr>
        <p:spPr>
          <a:xfrm flipH="1">
            <a:off x="11744154" y="5989782"/>
            <a:ext cx="1009650" cy="0"/>
          </a:xfrm>
          <a:prstGeom prst="line">
            <a:avLst/>
          </a:prstGeom>
          <a:ln w="38100" cap="flat">
            <a:solidFill>
              <a:srgbClr val="171717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5" name="AutoShape 35"/>
          <p:cNvSpPr/>
          <p:nvPr/>
        </p:nvSpPr>
        <p:spPr>
          <a:xfrm flipH="1">
            <a:off x="8322779" y="5989782"/>
            <a:ext cx="1013370" cy="0"/>
          </a:xfrm>
          <a:prstGeom prst="line">
            <a:avLst/>
          </a:prstGeom>
          <a:ln w="38100" cap="flat">
            <a:solidFill>
              <a:srgbClr val="171717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6" name="AutoShape 36"/>
          <p:cNvSpPr/>
          <p:nvPr/>
        </p:nvSpPr>
        <p:spPr>
          <a:xfrm flipH="1">
            <a:off x="16055298" y="4263558"/>
            <a:ext cx="0" cy="1745274"/>
          </a:xfrm>
          <a:prstGeom prst="line">
            <a:avLst/>
          </a:prstGeom>
          <a:ln w="38100" cap="flat">
            <a:solidFill>
              <a:srgbClr val="17171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AutoShape 37"/>
          <p:cNvSpPr/>
          <p:nvPr/>
        </p:nvSpPr>
        <p:spPr>
          <a:xfrm flipV="1">
            <a:off x="3819045" y="2983306"/>
            <a:ext cx="953885" cy="6771"/>
          </a:xfrm>
          <a:prstGeom prst="line">
            <a:avLst/>
          </a:prstGeom>
          <a:ln w="38100" cap="flat">
            <a:solidFill>
              <a:srgbClr val="171717"/>
            </a:solidFill>
            <a:prstDash val="solid"/>
            <a:headEnd type="none" w="sm" len="sm"/>
            <a:tailEnd type="triangle" w="lg" len="med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16230600" cy="82296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 rot="-5400000">
            <a:off x="503481" y="4172259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 rot="-5400000">
            <a:off x="17748868" y="4136608"/>
            <a:ext cx="35651" cy="197813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164485" y="2503558"/>
            <a:ext cx="6366183" cy="6172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002785" y="1461892"/>
            <a:ext cx="12211128" cy="1041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8000">
                <a:solidFill>
                  <a:srgbClr val="171717"/>
                </a:solidFill>
                <a:latin typeface="HK Grotesk Bold"/>
              </a:rPr>
              <a:t>Instrumentation Amplifier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08349" y="2503088"/>
            <a:ext cx="7734354" cy="5925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71"/>
              </a:lnSpc>
            </a:pPr>
            <a:r>
              <a:rPr lang="en-US" sz="2871">
                <a:solidFill>
                  <a:srgbClr val="000000"/>
                </a:solidFill>
                <a:latin typeface="HK Grotesk Medium"/>
              </a:rPr>
              <a:t>An instrumentation amplifier is an electronic device that is used to amplify small signals. It is a type of differential amplifier. The instrumentation amplifier is typically used in applications where the signal of interest is small and buried in a large amount of noise or other unwanted signals, such as in biomedical instrumentation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717070" y="-949434"/>
            <a:ext cx="35651" cy="1978134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4509613" y="9258300"/>
            <a:ext cx="35651" cy="1978134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692551" y="2290978"/>
            <a:ext cx="7566749" cy="605339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8700" y="2563140"/>
            <a:ext cx="7449322" cy="1855356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93908" y="543814"/>
            <a:ext cx="6688370" cy="1150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23"/>
              </a:lnSpc>
            </a:pPr>
            <a:r>
              <a:rPr lang="en-US" sz="8799">
                <a:solidFill>
                  <a:srgbClr val="FFFFFF"/>
                </a:solidFill>
                <a:latin typeface="HK Grotesk Bold"/>
              </a:rPr>
              <a:t>Gain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07465" y="7714456"/>
            <a:ext cx="5804297" cy="629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HK Grotesk Bold"/>
              </a:rPr>
              <a:t>Theoretical Gain =1,372.96</a:t>
            </a:r>
          </a:p>
        </p:txBody>
      </p:sp>
      <p:sp>
        <p:nvSpPr>
          <p:cNvPr id="8" name="AutoShape 8"/>
          <p:cNvSpPr/>
          <p:nvPr/>
        </p:nvSpPr>
        <p:spPr>
          <a:xfrm flipH="1">
            <a:off x="4509613" y="4849583"/>
            <a:ext cx="35651" cy="259626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triangle" w="lg" len="me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9144000" cy="4534744"/>
          </a:xfrm>
          <a:prstGeom prst="rect">
            <a:avLst/>
          </a:prstGeom>
          <a:solidFill>
            <a:srgbClr val="FFFFFF">
              <a:alpha val="4706"/>
            </a:srgbClr>
          </a:solidFill>
        </p:spPr>
      </p:sp>
      <p:sp>
        <p:nvSpPr>
          <p:cNvPr id="3" name="AutoShape 3"/>
          <p:cNvSpPr/>
          <p:nvPr/>
        </p:nvSpPr>
        <p:spPr>
          <a:xfrm rot="-5400000">
            <a:off x="6250143" y="439815"/>
            <a:ext cx="35651" cy="114212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>
            <a:off x="2161124" y="6482702"/>
            <a:ext cx="14028853" cy="3393423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53325" y="6751028"/>
            <a:ext cx="13444451" cy="285676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1190625"/>
            <a:ext cx="6723609" cy="2042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40"/>
              </a:lnSpc>
            </a:pPr>
            <a:r>
              <a:rPr lang="en-US" sz="8000">
                <a:solidFill>
                  <a:srgbClr val="FFFFFF"/>
                </a:solidFill>
                <a:latin typeface="HK Grotesk Bold"/>
              </a:rPr>
              <a:t>Filters - Low and High Pass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63832" y="756500"/>
            <a:ext cx="6723609" cy="929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8"/>
              </a:lnSpc>
            </a:pPr>
            <a:r>
              <a:rPr lang="en-US" sz="3600">
                <a:solidFill>
                  <a:srgbClr val="FFFFFF"/>
                </a:solidFill>
                <a:latin typeface="HK Grotesk Bold"/>
              </a:rPr>
              <a:t>Low pass = 39.79Hz</a:t>
            </a:r>
          </a:p>
          <a:p>
            <a:pPr>
              <a:lnSpc>
                <a:spcPts val="3528"/>
              </a:lnSpc>
            </a:pPr>
            <a:r>
              <a:rPr lang="en-US" sz="3600">
                <a:solidFill>
                  <a:srgbClr val="FFFFFF"/>
                </a:solidFill>
                <a:latin typeface="HK Grotesk Bold"/>
              </a:rPr>
              <a:t>High pass = 0.5Hz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63832" y="2065439"/>
            <a:ext cx="6723609" cy="929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8"/>
              </a:lnSpc>
            </a:pPr>
            <a:r>
              <a:rPr lang="en-US" sz="3600">
                <a:solidFill>
                  <a:srgbClr val="FFFFFF"/>
                </a:solidFill>
                <a:latin typeface="HK Grotesk Bold"/>
              </a:rPr>
              <a:t>As EMG and other signals lie outside this range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63832" y="3523933"/>
            <a:ext cx="6723609" cy="481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8"/>
              </a:lnSpc>
            </a:pPr>
            <a:r>
              <a:rPr lang="en-US" sz="3600">
                <a:solidFill>
                  <a:srgbClr val="FFFFFF"/>
                </a:solidFill>
                <a:latin typeface="HK Grotesk Bold"/>
              </a:rPr>
              <a:t>RC filters are used for this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864</Words>
  <Application>Microsoft Office PowerPoint</Application>
  <PresentationFormat>Custom</PresentationFormat>
  <Paragraphs>121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Calibri</vt:lpstr>
      <vt:lpstr>HK Grotesk Medium</vt:lpstr>
      <vt:lpstr>Canva Sans</vt:lpstr>
      <vt:lpstr>Canva Sans Bold</vt:lpstr>
      <vt:lpstr>HK Grotesk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ELECTRONICS</dc:title>
  <cp:lastModifiedBy>Sannidhya Gupta</cp:lastModifiedBy>
  <cp:revision>2</cp:revision>
  <dcterms:created xsi:type="dcterms:W3CDTF">2006-08-16T00:00:00Z</dcterms:created>
  <dcterms:modified xsi:type="dcterms:W3CDTF">2023-05-04T12:18:34Z</dcterms:modified>
  <dc:identifier>DAFhIuTIAJg</dc:identifier>
</cp:coreProperties>
</file>

<file path=docProps/thumbnail.jpeg>
</file>